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40" r:id="rId3"/>
    <p:sldId id="673" r:id="rId5"/>
    <p:sldId id="612" r:id="rId6"/>
    <p:sldId id="705" r:id="rId7"/>
    <p:sldId id="691" r:id="rId8"/>
    <p:sldId id="692" r:id="rId9"/>
    <p:sldId id="693" r:id="rId10"/>
    <p:sldId id="614" r:id="rId11"/>
    <p:sldId id="708" r:id="rId12"/>
    <p:sldId id="617" r:id="rId13"/>
    <p:sldId id="618" r:id="rId14"/>
    <p:sldId id="695" r:id="rId15"/>
    <p:sldId id="710" r:id="rId16"/>
    <p:sldId id="709" r:id="rId17"/>
    <p:sldId id="676" r:id="rId18"/>
    <p:sldId id="677" r:id="rId19"/>
    <p:sldId id="678" r:id="rId20"/>
    <p:sldId id="761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74" r:id="rId34"/>
    <p:sldId id="775" r:id="rId35"/>
    <p:sldId id="776" r:id="rId36"/>
    <p:sldId id="777" r:id="rId37"/>
    <p:sldId id="778" r:id="rId38"/>
    <p:sldId id="779" r:id="rId39"/>
    <p:sldId id="675" r:id="rId40"/>
    <p:sldId id="656" r:id="rId41"/>
    <p:sldId id="797" r:id="rId42"/>
    <p:sldId id="796" r:id="rId43"/>
    <p:sldId id="697" r:id="rId44"/>
    <p:sldId id="800" r:id="rId45"/>
    <p:sldId id="696" r:id="rId46"/>
    <p:sldId id="698" r:id="rId47"/>
    <p:sldId id="700" r:id="rId48"/>
    <p:sldId id="699" r:id="rId49"/>
    <p:sldId id="701" r:id="rId50"/>
    <p:sldId id="702" r:id="rId51"/>
    <p:sldId id="703" r:id="rId52"/>
    <p:sldId id="801" r:id="rId53"/>
    <p:sldId id="802" r:id="rId54"/>
    <p:sldId id="803" r:id="rId55"/>
    <p:sldId id="804" r:id="rId56"/>
  </p:sldIdLst>
  <p:sldSz cx="9144000" cy="51435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ling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B08"/>
    <a:srgbClr val="7F0A07"/>
    <a:srgbClr val="74201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3"/>
    <p:restoredTop sz="73561"/>
  </p:normalViewPr>
  <p:slideViewPr>
    <p:cSldViewPr showGuides="1">
      <p:cViewPr varScale="1">
        <p:scale>
          <a:sx n="144" d="100"/>
          <a:sy n="144" d="100"/>
        </p:scale>
        <p:origin x="690" y="108"/>
      </p:cViewPr>
      <p:guideLst>
        <p:guide orient="horz" pos="1621"/>
        <p:guide pos="2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commentAuthors" Target="commentAuthors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5T10:51:24.272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70B29C-DD6B-4BCD-A8A4-513F487FD66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C9394D-2BB6-498D-A14C-57230974D38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34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675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43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黑体" panose="02010609060101010101" pitchFamily="49" charset="-122"/>
              </a:rPr>
            </a:fld>
            <a:endParaRPr lang="zh-CN" altLang="en-US" sz="1200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 descr="C:\Documents and Settings\hyz\桌面\3_02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750" y="0"/>
            <a:ext cx="2352675" cy="68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 rot="10800000" flipV="1">
            <a:off x="2928938" y="428625"/>
            <a:ext cx="6215063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29500" y="5037138"/>
            <a:ext cx="1714500" cy="106363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6975475" y="65088"/>
            <a:ext cx="2133600" cy="27463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北京大学信息学院  郭炜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5760FC-755C-4D0F-9353-87EB049CA16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A56991C-9656-49F5-B153-1753B79D487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B6AA8-31EB-468B-8C41-6415ECD260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hyz\桌面\3_01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5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 rot="10800000" flipV="1">
            <a:off x="0" y="1588"/>
            <a:ext cx="9144000" cy="58738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rot="10800000" flipV="1">
            <a:off x="1357313" y="0"/>
            <a:ext cx="7786688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037138"/>
            <a:ext cx="9144000" cy="106363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灯片编号占位符 5"/>
          <p:cNvSpPr txBox="1"/>
          <p:nvPr/>
        </p:nvSpPr>
        <p:spPr>
          <a:xfrm>
            <a:off x="6975475" y="65088"/>
            <a:ext cx="2133600" cy="27463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rPr>
              <a:t>北京大学信息学院  郭炜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238" y="12291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F3E2892-E7FE-4E05-8985-AC7BE5C26BB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4A96B7-7639-40CC-A220-B080F9D6C00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75525" y="123190"/>
            <a:ext cx="1644650" cy="2000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黑体" panose="02010609060101010101" pitchFamily="49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1510CC-3243-474C-A274-4C623D938AC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黑体" panose="02010609060101010101" pitchFamily="49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7A8E06-294C-48C9-B616-F8FDBA01CA0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algun Gothic Semilight" panose="020B0502040204020203" pitchFamily="34" charset="-122"/>
          <a:cs typeface="Malgun Gothic Semilight" panose="020B0502040204020203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Malgun Gothic Semilight" panose="020B0502040204020203" pitchFamily="34" charset="-122"/>
          <a:cs typeface="Malgun Gothic Semilight" panose="020B0502040204020203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Malgun Gothic Semilight" panose="020B0502040204020203" pitchFamily="34" charset="-122"/>
          <a:cs typeface="Malgun Gothic Semilight" panose="020B0502040204020203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Malgun Gothic Semilight" panose="020B0502040204020203" pitchFamily="34" charset="-122"/>
          <a:cs typeface="Malgun Gothic Semilight" panose="020B0502040204020203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Malgun Gothic Semilight" panose="020B0502040204020203" pitchFamily="34" charset="-122"/>
          <a:cs typeface="Malgun Gothic Semilight" panose="020B0502040204020203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22225" y="2500313"/>
            <a:ext cx="9072563" cy="1103312"/>
          </a:xfrm>
        </p:spPr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  <a:t>Python </a:t>
            </a: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  <a:t>组合数据类型</a:t>
            </a:r>
            <a: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  <a:t>——</a:t>
            </a:r>
            <a:b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</a:br>
            <a:r>
              <a:rPr lang="zh-CN" altLang="en-US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  <a:t>字典和集合</a:t>
            </a:r>
            <a:b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</a:br>
            <a:br>
              <a:rPr lang="en-US" altLang="zh-CN" sz="2800" kern="1200" dirty="0">
                <a:latin typeface="黑体" panose="02010609060101010101" pitchFamily="49" charset="-122"/>
                <a:ea typeface="黑体" panose="02010609060101010101" pitchFamily="49" charset="-122"/>
                <a:cs typeface="Malgun Gothic Semilight" panose="020B0502040204020203" pitchFamily="34" charset="-122"/>
              </a:rPr>
            </a:br>
            <a:endParaRPr lang="zh-CN" altLang="en-US" sz="2800" kern="1200" dirty="0">
              <a:latin typeface="黑体" panose="02010609060101010101" pitchFamily="49" charset="-122"/>
              <a:ea typeface="黑体" panose="02010609060101010101" pitchFamily="49" charset="-122"/>
              <a:cs typeface="Malgun Gothic Semilight" panose="020B0502040204020203" pitchFamily="34" charset="-122"/>
            </a:endParaRPr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51435"/>
            <a:ext cx="2668905" cy="878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51435"/>
            <a:ext cx="200914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字典的函数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323850" y="882650"/>
            <a:ext cx="8785225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clear()  	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清空字典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keys()  	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取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字典的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键的序列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items()  	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取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字典的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元素的序列，可用于遍历字典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values() 	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取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字典的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值序列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get(</a:t>
            </a:r>
            <a:r>
              <a:rPr lang="en-US" altLang="zh-CN" sz="2000" b="1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k,v</a:t>
            </a:r>
            <a:r>
              <a:rPr lang="en-US" altLang="zh-CN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)	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如果有元素键为</a:t>
            </a:r>
            <a:r>
              <a:rPr lang="en-US" altLang="zh-CN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k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，</a:t>
            </a:r>
            <a:r>
              <a:rPr lang="zh-CN" altLang="en-US" sz="2000" b="1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则返回该元素</a:t>
            </a:r>
            <a:r>
              <a:rPr lang="zh-CN" altLang="en-US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的值，如果没有，则返回</a:t>
            </a:r>
            <a:r>
              <a:rPr lang="en-US" altLang="zh-CN" sz="2000" b="1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v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pop(x)	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删除键为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的元素，如果不存在，产生异常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29700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字典的函数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357505" y="771525"/>
            <a:ext cx="8703310" cy="4241800"/>
          </a:xfrm>
        </p:spPr>
        <p:txBody>
          <a:bodyPr vert="horz" wrap="square" lIns="91440" tIns="45720" rIns="91440" bIns="45720" anchor="t" anchorCtr="0"/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d={'name': 'Gumby', 'age': 42, 'GPA':3.5}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if 'age' in d.keys():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print(d['age'])	  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#&gt;&gt;42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d.items():  </a:t>
            </a:r>
            <a:r>
              <a:rPr lang="en-US" altLang="zh-CN" sz="14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</a:t>
            </a:r>
            <a:r>
              <a:rPr lang="en-US" altLang="zh-CN" sz="14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 ('name', 'Gumby'),('age', 42),('GPA', 3.5),</a:t>
            </a:r>
            <a:endParaRPr lang="en-US" altLang="zh-CN" sz="14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print(x,end = ",")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print()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d.items():   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#&gt;&gt;name,age,GPA,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print(x[0],end = ",")   # </a:t>
            </a:r>
            <a:r>
              <a:rPr lang="zh-CN" altLang="en-US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这里</a:t>
            </a: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x[0]</a:t>
            </a:r>
            <a:r>
              <a:rPr lang="zh-CN" altLang="en-US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相当于元组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('name', 'Gumby'),('age', 42),('GPA', 3.5),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中第一个元素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print()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d.items():   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#&gt;&gt;Gumby,42,3.5,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print(x[1], end = ",")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print()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k,v in  d.items():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#&gt;&gt;name Gumby,age 42,GPA 3.5,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相当于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K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是元组的键，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v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是元组的值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 (k,v,end = ",")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print()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d.keys():    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#&gt;&gt;name,age,GPA,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atinLnBrk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print(x,end=",")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31748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3080" y="3651885"/>
            <a:ext cx="3550920" cy="1360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字典的函数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87043" name="内容占位符 2"/>
          <p:cNvSpPr>
            <a:spLocks noGrp="1"/>
          </p:cNvSpPr>
          <p:nvPr>
            <p:ph idx="1"/>
          </p:nvPr>
        </p:nvSpPr>
        <p:spPr>
          <a:xfrm>
            <a:off x="357188" y="882650"/>
            <a:ext cx="9001125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 in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d.values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():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</a:t>
            </a:r>
            <a:r>
              <a:rPr lang="en-US" altLang="zh-CN" sz="1800" b="1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Gumby,42,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3.5,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x,end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=",")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print(d.get('Age', 20))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8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print(d.get('age', 20))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 = {'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username':'admin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', 1978:[1, 2, 3]}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x.pop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('username')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删除键为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'username'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print(x)		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1978: [1, 3]}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d.clear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print(d)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33796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810" y="1564005"/>
            <a:ext cx="673100" cy="641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8358187" cy="79533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遍历字典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395288" y="842963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items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 = {'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username':'admin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', 'machines':['foo', 'bar', '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baz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'], 'Age':15}  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in 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.items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():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[0])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[1])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遍历字典时，在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python3.5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及以前，顺序不确定。在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python 3.6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及以后，顺序同元素加入字典的顺序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37892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290" y="1708150"/>
            <a:ext cx="2609850" cy="2025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Box 3"/>
          <p:cNvSpPr txBox="1"/>
          <p:nvPr/>
        </p:nvSpPr>
        <p:spPr>
          <a:xfrm>
            <a:off x="2916238" y="52388"/>
            <a:ext cx="2608262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</a:rPr>
              <a:t>信息科学技术学院 郭炜</a:t>
            </a:r>
            <a:endParaRPr lang="zh-CN" altLang="en-US" sz="1800" dirty="0">
              <a:latin typeface="黑体" panose="02010609060101010101" pitchFamily="49" charset="-122"/>
            </a:endParaRPr>
          </a:p>
        </p:txBody>
      </p:sp>
      <p:sp>
        <p:nvSpPr>
          <p:cNvPr id="39939" name="标题 1"/>
          <p:cNvSpPr>
            <a:spLocks noGrp="1"/>
          </p:cNvSpPr>
          <p:nvPr>
            <p:ph type="ctrTitle"/>
          </p:nvPr>
        </p:nvSpPr>
        <p:spPr>
          <a:xfrm>
            <a:off x="107950" y="1708150"/>
            <a:ext cx="2735263" cy="1103313"/>
          </a:xfrm>
        </p:spPr>
        <p:txBody>
          <a:bodyPr vert="horz" wrap="square" lIns="91440" tIns="45720" rIns="91440" bIns="45720" anchor="ctr" anchorCtr="0"/>
          <a:p>
            <a:pPr>
              <a:buClrTx/>
              <a:buSzTx/>
              <a:buFontTx/>
            </a:pPr>
            <a:br>
              <a:rPr lang="en-US" altLang="zh-CN" sz="24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</a:br>
            <a:r>
              <a:rPr lang="zh-CN" altLang="en-US" sz="24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字典例题</a:t>
            </a:r>
            <a:endParaRPr lang="zh-CN" altLang="en-US" sz="24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9940" name="矩形 6"/>
          <p:cNvSpPr/>
          <p:nvPr/>
        </p:nvSpPr>
        <p:spPr>
          <a:xfrm>
            <a:off x="7524750" y="4551363"/>
            <a:ext cx="1416050" cy="3397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黑体" panose="02010609060101010101" pitchFamily="49" charset="-122"/>
              </a:rPr>
              <a:t>冰岛黄金瀑布</a:t>
            </a:r>
            <a:endParaRPr lang="zh-CN" altLang="en-US" sz="1600" dirty="0">
              <a:latin typeface="黑体" panose="02010609060101010101" pitchFamily="49" charset="-122"/>
            </a:endParaRPr>
          </a:p>
        </p:txBody>
      </p:sp>
      <p:pic>
        <p:nvPicPr>
          <p:cNvPr id="3994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438" y="771525"/>
            <a:ext cx="6405562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8358187" cy="79533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字典例题：统计单词频率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>
          <a:xfrm>
            <a:off x="395288" y="771525"/>
            <a:ext cx="3529012" cy="3468688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kern="1200" dirty="0">
                <a:solidFill>
                  <a:srgbClr val="0070C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输入</a:t>
            </a:r>
            <a:endParaRPr lang="en-US" altLang="zh-CN" sz="1800" kern="1200" dirty="0">
              <a:solidFill>
                <a:srgbClr val="0070C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若干行，每行一个单词。</a:t>
            </a:r>
            <a:endParaRPr lang="en-US" altLang="zh-CN" sz="1800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kern="1200" dirty="0">
                <a:solidFill>
                  <a:srgbClr val="0070C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输出</a:t>
            </a:r>
            <a:endParaRPr lang="en-US" altLang="zh-CN" sz="1800" kern="1200" dirty="0">
              <a:solidFill>
                <a:srgbClr val="0070C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按单词出现次数从高到低打出所有单词。次数相同的，按照字典序从小到大排</a:t>
            </a:r>
            <a:endParaRPr lang="zh-CN" altLang="en-US" sz="1800" kern="1200" dirty="0">
              <a:solidFill>
                <a:schemeClr val="tx1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41988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16688" y="4803775"/>
            <a:ext cx="2133600" cy="274638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1989" name="内容占位符 2"/>
          <p:cNvSpPr txBox="1"/>
          <p:nvPr/>
        </p:nvSpPr>
        <p:spPr>
          <a:xfrm>
            <a:off x="4284663" y="795338"/>
            <a:ext cx="3527425" cy="34686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输入样例</a:t>
            </a:r>
            <a:endParaRPr lang="en-US" altLang="zh-CN" sz="1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zh-CN" alt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输出样例</a:t>
            </a:r>
            <a:endParaRPr lang="en-US" altLang="zh-CN" sz="1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about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me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send</a:t>
            </a:r>
            <a:endParaRPr lang="en-US" altLang="zh-CN" sz="1800" b="1" dirty="0"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内容占位符 2"/>
          <p:cNvSpPr>
            <a:spLocks noGrp="1"/>
          </p:cNvSpPr>
          <p:nvPr>
            <p:ph idx="1"/>
          </p:nvPr>
        </p:nvSpPr>
        <p:spPr>
          <a:xfrm>
            <a:off x="323850" y="195580"/>
            <a:ext cx="7561580" cy="4608195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 = {}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while i &lt;= 5: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wd = input("请输入一个单词：")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wd in dt.keys():      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#如果有元素键为wd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dt[wd] += 1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else: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dt[wd] = 1      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#加入键为wd的元素，其值是1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 += 1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result = []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dt.items():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result.append(x)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#x</a:t>
            </a:r>
            <a:r>
              <a:rPr lang="zh-CN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是个元组，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x[0]</a:t>
            </a:r>
            <a:r>
              <a:rPr lang="zh-CN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是单词，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x[1]</a:t>
            </a:r>
            <a:r>
              <a:rPr lang="zh-CN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是出现次数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result.sort(key = lambda x:(-x[1],x[0]))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result: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print(x[1],x[0])</a:t>
            </a: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16688" y="4803775"/>
            <a:ext cx="2133600" cy="274638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070" y="2355850"/>
            <a:ext cx="1802765" cy="222186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8358187" cy="79533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字典例题：统计单词频率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395288" y="771525"/>
            <a:ext cx="7561262" cy="3468688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wd in dt: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dt[wd] += 1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else: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dt[wd] = 1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b="1" kern="1200" dirty="0">
                <a:solidFill>
                  <a:srgbClr val="0070C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也可改写为：</a:t>
            </a:r>
            <a:endParaRPr lang="en-US" altLang="zh-CN" sz="1600" b="1" kern="1200" dirty="0">
              <a:solidFill>
                <a:srgbClr val="0070C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400" b="1" kern="1200" dirty="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dt[wd] = dt.get(wd,0) + 1</a:t>
            </a:r>
            <a:endParaRPr lang="en-US" altLang="zh-CN" sz="1800" b="1" kern="1200" dirty="0">
              <a:solidFill>
                <a:srgbClr val="FF000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若在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里有键为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wd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的元素，则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get</a:t>
            </a:r>
            <a:r>
              <a:rPr lang="zh-CN" altLang="en-US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返回其值，否则返回</a:t>
            </a:r>
            <a:r>
              <a:rPr lang="en-US" altLang="zh-CN" sz="16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0</a:t>
            </a:r>
            <a:endParaRPr lang="en-US" altLang="zh-CN" sz="16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b="1" kern="1200" dirty="0">
              <a:solidFill>
                <a:srgbClr val="FF000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16688" y="4803775"/>
            <a:ext cx="2133600" cy="274638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案例升级：</a:t>
            </a:r>
            <a:r>
              <a:rPr lang="zh-CN" altLang="en-US" sz="3600" b="1"/>
              <a:t>统计一篇文章中单词频率</a:t>
            </a:r>
            <a:endParaRPr lang="zh-CN" altLang="en-US" sz="3600" b="1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105" y="1059815"/>
            <a:ext cx="6121400" cy="187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9795" y="2939415"/>
            <a:ext cx="71564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https://python123.io/resources/pye/hamlet.txt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xfrm>
            <a:off x="395605" y="771525"/>
            <a:ext cx="8654415" cy="4215130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endParaRPr lang="en-US" altLang="zh-CN" sz="16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步骤：</a:t>
            </a: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1.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分解并提取英文文章的单词。</a:t>
            </a: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同一个单词会有大小写不同形式</a:t>
            </a: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---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全部转换为小写</a:t>
            </a: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2.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分割每个单词。</a:t>
            </a: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split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方法</a:t>
            </a: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需要将空格、标点符号或者特殊符号都统一转换为空格</a:t>
            </a: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--</a:t>
            </a: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以便分割</a:t>
            </a:r>
            <a:endParaRPr lang="en-US" altLang="zh-CN" sz="1600" b="1" kern="1200" dirty="0">
              <a:solidFill>
                <a:srgbClr val="FF000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b="1" kern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 分割出的每个单词进行统计</a:t>
            </a: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08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16688" y="4803775"/>
            <a:ext cx="2133600" cy="274638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案例升级：</a:t>
            </a:r>
            <a:r>
              <a:rPr lang="zh-CN" altLang="en-US" b="1">
                <a:sym typeface="+mn-ea"/>
              </a:rPr>
              <a:t>统计一篇文章中单词频率</a:t>
            </a:r>
            <a:endParaRPr lang="zh-CN" altLang="en-US" sz="36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2788285"/>
            <a:ext cx="3403600" cy="132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255" y="3004185"/>
            <a:ext cx="4197350" cy="622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7" name="标题 1"/>
          <p:cNvSpPr>
            <a:spLocks noGrp="1"/>
          </p:cNvSpPr>
          <p:nvPr>
            <p:ph type="ctrTitle"/>
          </p:nvPr>
        </p:nvSpPr>
        <p:spPr>
          <a:xfrm>
            <a:off x="107950" y="1708150"/>
            <a:ext cx="2735263" cy="1103313"/>
          </a:xfrm>
        </p:spPr>
        <p:txBody>
          <a:bodyPr vert="horz" wrap="square" lIns="91440" tIns="45720" rIns="91440" bIns="45720" anchor="ctr" anchorCtr="0"/>
          <a:p>
            <a:pPr>
              <a:buClrTx/>
              <a:buSzTx/>
              <a:buFontTx/>
            </a:pPr>
            <a:br>
              <a:rPr lang="en-US" altLang="zh-CN" sz="24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</a:br>
            <a:r>
              <a:rPr lang="zh-CN" altLang="en-US" sz="24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字典的基本概念</a:t>
            </a:r>
            <a:endParaRPr lang="zh-CN" altLang="en-US" sz="24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5780" y="0"/>
            <a:ext cx="2249805" cy="337820"/>
          </a:xfrm>
          <a:prstGeom prst="rect">
            <a:avLst/>
          </a:prstGeom>
        </p:spPr>
      </p:pic>
      <p:pic>
        <p:nvPicPr>
          <p:cNvPr id="1126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55" y="555625"/>
            <a:ext cx="6173470" cy="4104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0"/>
            <a:ext cx="2527935" cy="10242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267970"/>
            <a:ext cx="8319770" cy="44157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0515" y="843915"/>
            <a:ext cx="5911215" cy="3469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835" y="62230"/>
            <a:ext cx="5671185" cy="4991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843915"/>
            <a:ext cx="1854200" cy="314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2135" y="4300220"/>
            <a:ext cx="3409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highlight>
                  <a:srgbClr val="FFFF00"/>
                </a:highlight>
              </a:rPr>
              <a:t>请同学们进行进一步的优化！</a:t>
            </a:r>
            <a:endParaRPr lang="zh-CN" altLang="en-US" b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中文如何进行分词统计？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924050"/>
            <a:ext cx="702945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3305" y="1275715"/>
            <a:ext cx="3771900" cy="755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中文分词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t="6067" r="7146" b="5796"/>
          <a:stretch>
            <a:fillRect/>
          </a:stretch>
        </p:blipFill>
        <p:spPr>
          <a:xfrm>
            <a:off x="611505" y="772160"/>
            <a:ext cx="8029575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4485" y="339725"/>
            <a:ext cx="8423910" cy="43395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                    pycharm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6195" y="195580"/>
            <a:ext cx="3105150" cy="251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20" y="1059815"/>
            <a:ext cx="3406140" cy="33159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70" y="339725"/>
            <a:ext cx="2783205" cy="44970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6690" y="1125220"/>
            <a:ext cx="6229985" cy="3469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267970"/>
            <a:ext cx="7714615" cy="42964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5430" y="189865"/>
            <a:ext cx="8878570" cy="4763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250825" y="916305"/>
            <a:ext cx="8782685" cy="4107815"/>
          </a:xfrm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字典的每个元素是由“</a:t>
            </a: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键：值</a:t>
            </a:r>
            <a:r>
              <a:rPr lang="zh-CN" altLang="en-US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”两部分组成，可以根据“键”进行</a:t>
            </a:r>
            <a:r>
              <a:rPr lang="zh-CN" altLang="en-US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快速</a:t>
            </a:r>
            <a:r>
              <a:rPr lang="zh-CN" altLang="en-US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查找</a:t>
            </a:r>
            <a:endParaRPr lang="en-US" altLang="zh-CN" sz="2400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格式：</a:t>
            </a:r>
            <a:endParaRPr lang="zh-CN" altLang="en-US" sz="24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1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lang="en-US" altLang="zh-CN" sz="24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 = {key1 : value1, key2 : value2... }</a:t>
            </a:r>
            <a:endParaRPr lang="en-US" altLang="zh-CN" sz="21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zh-CN" altLang="en-US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字典元素的值是可赋值的，因此也是指针</a:t>
            </a:r>
            <a:endParaRPr lang="en-US" altLang="zh-CN" sz="2400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zh-CN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所有元素的键都不相同</a:t>
            </a:r>
            <a:endParaRPr lang="zh-CN" altLang="zh-CN" sz="2400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zh-CN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键必须是不可变的数据类型，比如</a:t>
            </a:r>
            <a:r>
              <a:rPr lang="zh-CN" altLang="zh-CN" sz="2400" kern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字符串、整数、小数、元组</a:t>
            </a:r>
            <a:r>
              <a:rPr lang="zh-CN" altLang="zh-CN" sz="24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。</a:t>
            </a:r>
            <a:endParaRPr lang="en-US" altLang="zh-CN" sz="2400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100" kern="1200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cs typeface="+mn-cs"/>
              </a:rPr>
              <a:t>一个元组如果包含可变数据类型，也不能作为字典的键</a:t>
            </a:r>
            <a:endParaRPr lang="zh-CN" altLang="zh-CN" sz="2100" kern="1200" dirty="0">
              <a:solidFill>
                <a:srgbClr val="FF0000"/>
              </a:solidFill>
              <a:latin typeface="+mn-lt"/>
              <a:ea typeface="黑体" panose="02010609060101010101" pitchFamily="49" charset="-122"/>
              <a:cs typeface="+mn-cs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zh-CN" sz="210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列表、集合、字典等可变的数据类型，不可作为字典元素的键。</a:t>
            </a:r>
            <a:endParaRPr lang="zh-CN" altLang="zh-CN" sz="2100" kern="12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" y="267970"/>
            <a:ext cx="8575040" cy="45446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412115"/>
            <a:ext cx="8211185" cy="45751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中文分词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9165" y="2481580"/>
            <a:ext cx="7264400" cy="755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中文分词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- 中文文本：《三国演义》 分析人物</a:t>
            </a:r>
            <a:endParaRPr lang="zh-CN" altLang="en-US"/>
          </a:p>
          <a:p>
            <a:r>
              <a:rPr lang="zh-CN" altLang="en-US"/>
              <a:t>https://python123.io/resources/pye/threekingdoms.txt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3432" t="3078"/>
          <a:stretch>
            <a:fillRect/>
          </a:stretch>
        </p:blipFill>
        <p:spPr>
          <a:xfrm>
            <a:off x="107315" y="123825"/>
            <a:ext cx="8729345" cy="4641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580" y="973455"/>
            <a:ext cx="1328420" cy="29419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玄德曰</a:t>
            </a:r>
            <a:r>
              <a:rPr lang="zh-CN" altLang="en-US"/>
              <a:t>、玄德</a:t>
            </a:r>
            <a:r>
              <a:rPr lang="en-US" altLang="zh-CN"/>
              <a:t>-</a:t>
            </a:r>
            <a:r>
              <a:rPr lang="zh-CN" altLang="en-US"/>
              <a:t>刘备</a:t>
            </a:r>
            <a:endParaRPr lang="zh-CN" altLang="en-US"/>
          </a:p>
          <a:p>
            <a:r>
              <a:rPr lang="zh-CN" altLang="en-US"/>
              <a:t>如此、将军、却说、二人、</a:t>
            </a:r>
            <a:endParaRPr lang="zh-CN" altLang="en-US"/>
          </a:p>
          <a:p>
            <a:r>
              <a:rPr lang="zh-CN" altLang="en-US"/>
              <a:t>不可、荆州、不能、如此</a:t>
            </a:r>
            <a:endParaRPr lang="zh-CN" altLang="en-US"/>
          </a:p>
          <a:p>
            <a:r>
              <a:rPr lang="en-US" altLang="zh-CN"/>
              <a:t>----</a:t>
            </a:r>
            <a:r>
              <a:rPr lang="zh-CN" altLang="en-US"/>
              <a:t>删除</a:t>
            </a:r>
            <a:endParaRPr lang="zh-CN" altLang="en-US"/>
          </a:p>
          <a:p>
            <a:r>
              <a:rPr lang="zh-CN" altLang="en-US"/>
              <a:t>增加：</a:t>
            </a:r>
            <a:r>
              <a:rPr lang="en-US" altLang="zh-CN"/>
              <a:t>ecludes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2270" y="123825"/>
            <a:ext cx="2377440" cy="4671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" y="4156075"/>
            <a:ext cx="6240780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" y="195491"/>
            <a:ext cx="8229600" cy="3469492"/>
          </a:xfrm>
        </p:spPr>
        <p:txBody>
          <a:bodyPr/>
          <a:p>
            <a:pPr>
              <a:lnSpc>
                <a:spcPct val="50000"/>
              </a:lnSpc>
            </a:pPr>
            <a:r>
              <a:rPr lang="zh-CN" altLang="en-US" sz="1600"/>
              <a:t>#e10.4CalThreeKingdoms.py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import jieba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excludes = {"将军","却说","荆州","二人","不可","不能","如此"}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txt = open("三国演义.txt", "r", encoding='utf-8').read()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words  = jieba.lcut(txt)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counts = {}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for word in words: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if len(word) == 1: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    continue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elif word == "诸葛亮" or word == "孔明曰":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    rword = "孔明"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elif word == "关公" or word == "云长":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    rword = "关羽"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elif word == "玄德" or word == "玄德曰":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    rword = "刘备"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elif word == "孟德" or word == "丞相":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    rword = "曹操"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else: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    rword = word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counts[rword] = counts.get(rword,0) + 1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for word in excludes: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del(counts[word])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items = list(counts.items())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items.sort(key=lambda x:x[1], reverse=True) 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for i in range(5):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word, count = items[i]</a:t>
            </a:r>
            <a:endParaRPr lang="zh-CN" altLang="en-US" sz="1600"/>
          </a:p>
          <a:p>
            <a:pPr>
              <a:lnSpc>
                <a:spcPct val="50000"/>
              </a:lnSpc>
            </a:pPr>
            <a:r>
              <a:rPr lang="zh-CN" altLang="en-US" sz="1600"/>
              <a:t>    print ("{0:&lt;10}{1:&gt;5}".format(word, count))</a:t>
            </a:r>
            <a:endParaRPr lang="zh-CN" altLang="en-US" sz="1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570" y="1795145"/>
            <a:ext cx="2646045" cy="18700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 txBox="1"/>
          <p:nvPr/>
        </p:nvSpPr>
        <p:spPr bwMode="auto">
          <a:xfrm>
            <a:off x="179388" y="1995488"/>
            <a:ext cx="2520950" cy="1103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algn="ctr" defTabSz="914400" eaLnBrk="1" hangingPunct="1">
              <a:buClrTx/>
              <a:buSzTx/>
              <a:buFontTx/>
              <a:buNone/>
              <a:defRPr/>
            </a:pPr>
            <a:r>
              <a:rPr kumimoji="0" lang="zh-CN" altLang="en-US" sz="2500" kern="1200" cap="none" spc="0" normalizeH="0" baseline="0" noProof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集 合</a:t>
            </a:r>
            <a:endParaRPr kumimoji="0" lang="zh-CN" altLang="en-US" sz="2500" kern="1200" cap="none" spc="0" normalizeH="0" baseline="0" noProof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813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113" y="555625"/>
            <a:ext cx="5980112" cy="3962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3" name="矩形 5"/>
          <p:cNvSpPr/>
          <p:nvPr/>
        </p:nvSpPr>
        <p:spPr>
          <a:xfrm>
            <a:off x="7805738" y="4587875"/>
            <a:ext cx="133826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</a:rPr>
              <a:t>本溪洋湖沟</a:t>
            </a:r>
            <a:endParaRPr lang="zh-CN" altLang="en-US" sz="1800" dirty="0">
              <a:latin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80" y="0"/>
            <a:ext cx="2249805" cy="337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0"/>
            <a:ext cx="2527935" cy="10242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</a:t>
            </a:r>
            <a:r>
              <a:rPr lang="en-US" altLang="zh-CN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(set)</a:t>
            </a:r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的概念和特点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468313" y="700088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集合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(set)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的概念同数学上的</a:t>
            </a:r>
            <a:r>
              <a:rPr kumimoji="0" lang="zh-CN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集合</a:t>
            </a: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: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 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元素</a:t>
            </a: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类型可以不同。</a:t>
            </a:r>
            <a:endParaRPr kumimoji="0" lang="zh-CN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不会有重复元素。</a:t>
            </a:r>
            <a:endParaRPr kumimoji="0" lang="zh-CN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可以</a:t>
            </a: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增删元素。</a:t>
            </a:r>
            <a:endParaRPr kumimoji="0" lang="zh-CN" altLang="zh-CN" sz="23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整数、小数、复数、字符串、元组都可以作为集合的元素。但是</a:t>
            </a: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列表、字典和集合等可变的数据类型不可作为集合的元素</a:t>
            </a:r>
            <a:r>
              <a:rPr kumimoji="0" lang="zh-CN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。</a:t>
            </a:r>
            <a:endParaRPr kumimoji="0" lang="en-US" altLang="zh-CN" sz="23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一个元组如果包含可变数据类型，也不能作为集合的元素</a:t>
            </a:r>
            <a:endParaRPr kumimoji="0" lang="zh-CN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集合</a:t>
            </a: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的作用是</a:t>
            </a:r>
            <a:r>
              <a:rPr kumimoji="0" lang="zh-CN" altLang="zh-CN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快速判断某个东西是否在一堆东西</a:t>
            </a:r>
            <a:r>
              <a:rPr kumimoji="0" lang="zh-CN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里面</a:t>
            </a:r>
            <a:r>
              <a:rPr kumimoji="0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用</a:t>
            </a:r>
            <a:r>
              <a:rPr kumimoji="0" lang="en-US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in)</a:t>
            </a:r>
            <a:r>
              <a:rPr kumimoji="0" lang="zh-CN" altLang="zh-CN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。</a:t>
            </a:r>
            <a:endParaRPr kumimoji="0" lang="en-US" altLang="zh-CN" sz="23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50180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0998" y="197203"/>
            <a:ext cx="4034501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集合的创建方式</a:t>
            </a:r>
            <a:endParaRPr lang="zh-CN" altLang="en-US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35940" y="1682098"/>
            <a:ext cx="7543042" cy="108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700" dirty="0">
                <a:latin typeface="Calibri" panose="020F0502020204030204" pitchFamily="34" charset="0"/>
                <a:ea typeface="楷体" panose="02010609060101010101" pitchFamily="49" charset="-122"/>
              </a:rPr>
              <a:t>可以直接使用花括号创建可变集合，花括号中的多个元素以逗号分隔，</a:t>
            </a:r>
            <a:endParaRPr lang="zh-CN" altLang="zh-CN" sz="2700" dirty="0">
              <a:latin typeface="Calibri" panose="020F0502020204030204" pitchFamily="34" charset="0"/>
              <a:ea typeface="楷体" panose="02010609060101010101" pitchFamily="49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520303" y="1084660"/>
            <a:ext cx="5483258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27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可变集合的创建</a:t>
            </a:r>
            <a:endParaRPr lang="zh-CN" altLang="zh-CN" sz="27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34045" y="2848505"/>
            <a:ext cx="4977247" cy="89222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endParaRPr kumimoji="1" lang="zh-CN" altLang="zh-CN" sz="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3388369" y="3075325"/>
            <a:ext cx="266859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</a:rPr>
              <a:t>set_three = {1, 2, 3}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0825" y="915988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= {'Jack':18,'Mike':19, 128:37, (1,2):[4,5] 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['Jack'])	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#&gt;&gt;18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'Jack'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的元素值是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18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[128]) 		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37 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128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的元素值是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37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[(1,2)])      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#&gt;&gt;[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4, 5]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['c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'])   	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不存在键为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'c'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的元素，产生异常，导致运行时错误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['Mike'] = 'ok'    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将键为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'Mike'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的元素的值改为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'ok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0998" y="197203"/>
            <a:ext cx="4034501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集合的创建方式</a:t>
            </a:r>
            <a:endParaRPr lang="zh-CN" altLang="en-US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935940" y="1682098"/>
            <a:ext cx="7543042" cy="58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700" dirty="0">
                <a:latin typeface="Calibri" panose="020F0502020204030204" pitchFamily="34" charset="0"/>
                <a:ea typeface="楷体" panose="02010609060101010101" pitchFamily="49" charset="-122"/>
              </a:rPr>
              <a:t>使用</a:t>
            </a:r>
            <a:r>
              <a:rPr lang="en-US" altLang="zh-CN" sz="2700" dirty="0">
                <a:latin typeface="Calibri" panose="020F0502020204030204" pitchFamily="34" charset="0"/>
                <a:ea typeface="楷体" panose="02010609060101010101" pitchFamily="49" charset="-122"/>
              </a:rPr>
              <a:t>set()</a:t>
            </a:r>
            <a:r>
              <a:rPr lang="zh-CN" altLang="zh-CN" sz="2700" dirty="0">
                <a:latin typeface="Calibri" panose="020F0502020204030204" pitchFamily="34" charset="0"/>
                <a:ea typeface="楷体" panose="02010609060101010101" pitchFamily="49" charset="-122"/>
              </a:rPr>
              <a:t>函数创建可变集</a:t>
            </a:r>
            <a:r>
              <a:rPr lang="zh-CN" altLang="zh-CN" sz="2700" dirty="0" smtClean="0">
                <a:latin typeface="Calibri" panose="020F0502020204030204" pitchFamily="34" charset="0"/>
                <a:ea typeface="楷体" panose="02010609060101010101" pitchFamily="49" charset="-122"/>
              </a:rPr>
              <a:t>合</a:t>
            </a:r>
            <a:r>
              <a:rPr lang="zh-CN" altLang="en-US" sz="2700" dirty="0" smtClean="0">
                <a:latin typeface="Calibri" panose="020F0502020204030204" pitchFamily="34" charset="0"/>
                <a:ea typeface="楷体" panose="02010609060101010101" pitchFamily="49" charset="-122"/>
              </a:rPr>
              <a:t>。</a:t>
            </a:r>
            <a:endParaRPr lang="zh-CN" altLang="zh-CN" sz="2700" dirty="0">
              <a:latin typeface="Calibri" panose="020F0502020204030204" pitchFamily="34" charset="0"/>
              <a:ea typeface="楷体" panose="02010609060101010101" pitchFamily="49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520303" y="1084660"/>
            <a:ext cx="5483258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27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可变集合的创建</a:t>
            </a:r>
            <a:endParaRPr lang="zh-CN" altLang="zh-CN" sz="27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34045" y="2495214"/>
            <a:ext cx="4977247" cy="113121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endParaRPr kumimoji="1" lang="zh-CN" altLang="zh-CN" sz="1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3" name="文本框 2"/>
          <p:cNvSpPr txBox="1">
            <a:spLocks noChangeArrowheads="1"/>
          </p:cNvSpPr>
          <p:nvPr/>
        </p:nvSpPr>
        <p:spPr bwMode="auto">
          <a:xfrm>
            <a:off x="3201245" y="2656863"/>
            <a:ext cx="301243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等线" panose="02010600030101010101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</a:rPr>
              <a:t>set_one = set([1, 2, 3])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</a:rPr>
              <a:t>set_two = set((1, 2, 3))</a:t>
            </a:r>
            <a:endParaRPr lang="zh-CN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95060" y="2696210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以列表方式创建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13475" y="311848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以元组方式创建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集合常用函数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468630" y="700405"/>
            <a:ext cx="8568055" cy="406781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add(x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)	 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  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添加一个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。如果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已经存在，则不添加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sym typeface="+mn-ea"/>
              </a:rPr>
              <a:t>update(x)	</a:t>
            </a:r>
            <a:r>
              <a:rPr lang="en-US" altLang="zh-CN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   </a:t>
            </a:r>
            <a:r>
              <a:rPr lang="zh-CN" altLang="zh-CN" sz="240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将</a:t>
            </a:r>
            <a:r>
              <a:rPr lang="zh-CN" altLang="zh-CN" sz="2400" noProof="0" dirty="0">
                <a:ln>
                  <a:noFill/>
                </a:ln>
                <a:effectLst/>
                <a:uLnTx/>
                <a:uFillTx/>
                <a:sym typeface="+mn-ea"/>
              </a:rPr>
              <a:t>序列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sym typeface="+mn-ea"/>
              </a:rPr>
              <a:t>x</a:t>
            </a:r>
            <a:r>
              <a:rPr lang="zh-CN" altLang="zh-CN" sz="2400" noProof="0" dirty="0">
                <a:ln>
                  <a:noFill/>
                </a:ln>
                <a:effectLst/>
                <a:uLnTx/>
                <a:uFillTx/>
                <a:sym typeface="+mn-ea"/>
              </a:rPr>
              <a:t>中的元素加入到集合（可以多个元素）</a:t>
            </a:r>
            <a:endParaRPr lang="zh-CN" altLang="zh-CN" sz="2400" noProof="0" dirty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clear()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清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空集合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remove(x)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    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删除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。如果不存在元素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x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，则引发异常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4276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03985" y="2068195"/>
            <a:ext cx="6530975" cy="1446530"/>
            <a:chOff x="2504" y="6818"/>
            <a:chExt cx="14918" cy="3307"/>
          </a:xfrm>
        </p:grpSpPr>
        <p:sp>
          <p:nvSpPr>
            <p:cNvPr id="15" name="矩形 14"/>
            <p:cNvSpPr/>
            <p:nvPr/>
          </p:nvSpPr>
          <p:spPr>
            <a:xfrm>
              <a:off x="2504" y="6818"/>
              <a:ext cx="11062" cy="330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buFontTx/>
                <a:buNone/>
                <a:defRPr/>
              </a:pPr>
              <a:endParaRPr kumimoji="1" lang="zh-CN" altLang="zh-CN" dirty="0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2"/>
            <p:cNvSpPr txBox="1">
              <a:spLocks noChangeArrowheads="1"/>
            </p:cNvSpPr>
            <p:nvPr/>
          </p:nvSpPr>
          <p:spPr bwMode="auto">
            <a:xfrm>
              <a:off x="4148" y="6818"/>
              <a:ext cx="8082" cy="3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1pPr>
              <a:lvl2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3pPr>
              <a:lvl4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4pPr>
              <a:lvl5pPr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等线" panose="02010600030101010101" charset="-122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demo_set = set() </a:t>
              </a:r>
              <a:endParaRPr lang="en-US" altLang="zh-CN" sz="2000" b="1" dirty="0" smtClean="0">
                <a:latin typeface="Times New Roman" panose="02020603050405020304" pitchFamily="18" charset="0"/>
              </a:endParaRPr>
            </a:p>
            <a:p>
              <a:r>
                <a:rPr lang="en-US" altLang="zh-CN" sz="2000" b="1" dirty="0" smtClean="0">
                  <a:latin typeface="Times New Roman" panose="02020603050405020304" pitchFamily="18" charset="0"/>
                </a:rPr>
                <a:t>demo_set.add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('py')         </a:t>
              </a:r>
              <a:r>
                <a:rPr lang="en-US" altLang="zh-CN" sz="2000" b="1" dirty="0" smtClean="0">
                  <a:latin typeface="Times New Roman" panose="02020603050405020304" pitchFamily="18" charset="0"/>
                </a:rPr>
                <a:t>demo_set.update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("thon</a:t>
              </a:r>
              <a:r>
                <a:rPr lang="en-US" altLang="zh-CN" sz="2000" b="1" dirty="0" smtClean="0">
                  <a:latin typeface="Times New Roman" panose="02020603050405020304" pitchFamily="18" charset="0"/>
                </a:rPr>
                <a:t>")</a:t>
              </a:r>
              <a:endParaRPr lang="zh-CN" altLang="zh-CN" sz="2000" b="1" dirty="0">
                <a:latin typeface="Times New Roman" panose="02020603050405020304" pitchFamily="18" charset="0"/>
              </a:endParaRPr>
            </a:p>
            <a:p>
              <a:r>
                <a:rPr lang="en-US" altLang="zh-CN" sz="2000" b="1" dirty="0">
                  <a:latin typeface="Times New Roman" panose="02020603050405020304" pitchFamily="18" charset="0"/>
                </a:rPr>
                <a:t>print(demo_set)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7" name="圆角矩形标注 6"/>
            <p:cNvSpPr/>
            <p:nvPr/>
          </p:nvSpPr>
          <p:spPr>
            <a:xfrm>
              <a:off x="14074" y="8114"/>
              <a:ext cx="3348" cy="1862"/>
            </a:xfrm>
            <a:prstGeom prst="wedgeRoundRectCallout">
              <a:avLst>
                <a:gd name="adj1" fmla="val -222459"/>
                <a:gd name="adj2" fmla="val 18161"/>
                <a:gd name="adj3" fmla="val 1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{'o', 'n', 'h', 't', </a:t>
              </a:r>
              <a:r>
                <a:rPr lang="en-US" altLang="zh-CN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宋体" panose="02010600030101010101" pitchFamily="2" charset="-122"/>
                </a:rPr>
                <a:t>'py'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}</a:t>
              </a:r>
              <a:endPara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3890" y="2212340"/>
            <a:ext cx="2774950" cy="3365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0997" y="197203"/>
            <a:ext cx="5683194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集合元素的添加、删除和清空</a:t>
            </a:r>
            <a:endParaRPr lang="zh-CN" altLang="en-US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935940" y="1682098"/>
            <a:ext cx="7543042" cy="58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700" dirty="0">
                <a:latin typeface="Calibri" panose="020F0502020204030204" pitchFamily="34" charset="0"/>
                <a:ea typeface="楷体" panose="02010609060101010101" pitchFamily="49" charset="-122"/>
              </a:rPr>
              <a:t>remove()</a:t>
            </a:r>
            <a:r>
              <a:rPr lang="zh-CN" altLang="zh-CN" sz="2700" dirty="0">
                <a:latin typeface="Calibri" panose="020F0502020204030204" pitchFamily="34" charset="0"/>
                <a:ea typeface="楷体" panose="02010609060101010101" pitchFamily="49" charset="-122"/>
              </a:rPr>
              <a:t>方法用于删除可变集合中的指定元</a:t>
            </a:r>
            <a:r>
              <a:rPr lang="zh-CN" altLang="zh-CN" sz="2700" dirty="0" smtClean="0">
                <a:latin typeface="Calibri" panose="020F0502020204030204" pitchFamily="34" charset="0"/>
                <a:ea typeface="楷体" panose="02010609060101010101" pitchFamily="49" charset="-122"/>
              </a:rPr>
              <a:t>素</a:t>
            </a:r>
            <a:r>
              <a:rPr lang="zh-CN" altLang="en-US" sz="2700" dirty="0" smtClean="0">
                <a:latin typeface="Calibri" panose="020F0502020204030204" pitchFamily="34" charset="0"/>
                <a:ea typeface="楷体" panose="02010609060101010101" pitchFamily="49" charset="-122"/>
              </a:rPr>
              <a:t>。</a:t>
            </a:r>
            <a:endParaRPr lang="zh-CN" altLang="zh-CN" sz="2700" dirty="0">
              <a:latin typeface="Calibri" panose="020F0502020204030204" pitchFamily="34" charset="0"/>
              <a:ea typeface="楷体" panose="02010609060101010101" pitchFamily="49" charset="-122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520303" y="1084660"/>
            <a:ext cx="5483258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zh-CN" sz="2700" b="1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删除元素</a:t>
            </a:r>
            <a:endParaRPr lang="zh-CN" altLang="zh-CN" sz="2700" b="1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12925" y="2453005"/>
            <a:ext cx="6658610" cy="2148840"/>
            <a:chOff x="2855" y="3863"/>
            <a:chExt cx="10486" cy="3384"/>
          </a:xfrm>
        </p:grpSpPr>
        <p:grpSp>
          <p:nvGrpSpPr>
            <p:cNvPr id="3" name="组合 2"/>
            <p:cNvGrpSpPr/>
            <p:nvPr/>
          </p:nvGrpSpPr>
          <p:grpSpPr>
            <a:xfrm>
              <a:off x="2855" y="3863"/>
              <a:ext cx="10486" cy="3385"/>
              <a:chOff x="4647" y="5150"/>
              <a:chExt cx="13982" cy="451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4647" y="5150"/>
                <a:ext cx="10102" cy="340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120000"/>
                  </a:lnSpc>
                  <a:buFontTx/>
                  <a:buNone/>
                  <a:defRPr/>
                </a:pPr>
                <a:endParaRPr kumimoji="1" lang="zh-CN" altLang="zh-CN" sz="100" dirty="0"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2"/>
              <p:cNvSpPr txBox="1">
                <a:spLocks noChangeArrowheads="1"/>
              </p:cNvSpPr>
              <p:nvPr/>
            </p:nvSpPr>
            <p:spPr bwMode="auto">
              <a:xfrm>
                <a:off x="6116" y="6012"/>
                <a:ext cx="8448" cy="22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100" dirty="0">
                    <a:latin typeface="Times New Roman" panose="02020603050405020304" pitchFamily="18" charset="0"/>
                  </a:rPr>
                  <a:t>remove_set = {'red', 'green', 'black'}</a:t>
                </a:r>
                <a:endParaRPr lang="zh-CN" altLang="zh-CN" sz="2100" dirty="0">
                  <a:latin typeface="Times New Roman" panose="02020603050405020304" pitchFamily="18" charset="0"/>
                </a:endParaRPr>
              </a:p>
              <a:p>
                <a:r>
                  <a:rPr lang="en-US" altLang="zh-CN" sz="2100" dirty="0">
                    <a:latin typeface="Times New Roman" panose="02020603050405020304" pitchFamily="18" charset="0"/>
                  </a:rPr>
                  <a:t>remove_set.remove('red')</a:t>
                </a:r>
                <a:endParaRPr lang="zh-CN" altLang="zh-CN" sz="2100" dirty="0">
                  <a:latin typeface="Times New Roman" panose="02020603050405020304" pitchFamily="18" charset="0"/>
                </a:endParaRPr>
              </a:p>
              <a:p>
                <a:r>
                  <a:rPr lang="en-US" altLang="zh-CN" sz="2100" dirty="0">
                    <a:latin typeface="Times New Roman" panose="02020603050405020304" pitchFamily="18" charset="0"/>
                  </a:rPr>
                  <a:t>print(remove_set)</a:t>
                </a:r>
                <a:endParaRPr lang="zh-CN" altLang="zh-CN" sz="2100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" name="圆角矩形标注 6"/>
              <p:cNvSpPr/>
              <p:nvPr/>
            </p:nvSpPr>
            <p:spPr>
              <a:xfrm>
                <a:off x="14522" y="8121"/>
                <a:ext cx="4107" cy="1543"/>
              </a:xfrm>
              <a:prstGeom prst="wedgeRoundRectCallout">
                <a:avLst>
                  <a:gd name="adj1" fmla="val -149583"/>
                  <a:gd name="adj2" fmla="val -68207"/>
                  <a:gd name="adj3" fmla="val 166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+mn-ea"/>
                  </a:rPr>
                  <a:t>{'black', 'green'}</a:t>
                </a:r>
                <a:endParaRPr lang="zh-CN" altLang="zh-CN" sz="1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602" y="6355"/>
              <a:ext cx="2550" cy="6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集合的构造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468630" y="700405"/>
            <a:ext cx="8567420" cy="4238625"/>
          </a:xfrm>
        </p:spPr>
        <p:txBody>
          <a:bodyPr vert="horz" wrap="square" lIns="91440" tIns="45720" rIns="91440" bIns="45720" anchor="t" anchorCtr="0"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print(set([]))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#&gt;&gt;set()  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集合可由列表转换得到，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set([])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是空集合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{1,2,2,"ok",(1,3)}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自动去重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		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#&gt;&gt;{2, 1, 'ok', (1, 3)}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 = (3,4)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c = (3,4)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set((1,2,"ok",2,b,c))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a:         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#&gt;&gt;ok 1 2 (3, 4)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print(x,end = " ")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set("abc")	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字符串转集合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		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#&gt;&gt;{'b', 'c', 'a'}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set({1:2,'ok':3,(3,4):4})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            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#&gt;&gt;{1, 'ok', (3, 4)} 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只取键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print(a[2]) 		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错误，集合元素没有顺序，不能用下标访问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endParaRPr lang="zh-CN" altLang="en-US" sz="1800" b="1" kern="1200" dirty="0">
              <a:solidFill>
                <a:schemeClr val="tx1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52228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3850" y="2139950"/>
            <a:ext cx="2470150" cy="14541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集合运算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395288" y="915988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a,b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是集合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x in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	 	x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集合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中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| b 		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</a:t>
            </a:r>
            <a:r>
              <a:rPr kumimoji="0" lang="zh-CN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并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&amp; b		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的交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– b		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的差，即在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中而不在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中的元素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^ b		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的对称差，等价于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a|b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) –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a&amp;b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632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5652135" y="123825"/>
            <a:ext cx="2947670" cy="25463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集合示例程序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xfrm>
            <a:off x="395288" y="771525"/>
            <a:ext cx="8567737" cy="3468688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set([])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#a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是空集合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 = set([])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a.add(1)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添加元素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a.update([2,3,4])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将列表元素添加进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b.update(['ok',2,3,100])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    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#&gt;&gt;{1, 2, 3, 4}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print(b)    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#&gt;&gt;{2, 3, 100, 'ok'}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 a | b)   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#&gt;&gt;{1, 2, 3, 4, 100, 'ok'} 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求并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 a &amp; b )  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#&gt;&gt;{2, 3} 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求交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 a - b)  	    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#&gt;&gt;{1, 4}   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求差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-= b	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在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中删除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中有的元素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		    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#&gt;&gt;{1, 4}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60420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集合运算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395288" y="987425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a,b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是集合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== b 	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是否元素和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一样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!= b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是否元素和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不一样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&lt;= b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的子集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(a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有的元素，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都有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&lt; b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的真子集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(a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有的元素，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都有，且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还包含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中没有的元素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&gt;= b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的子集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 &gt; b	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b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是否是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的真子集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8372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集合示例程序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xfrm>
            <a:off x="395288" y="771525"/>
            <a:ext cx="8567737" cy="3468688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^= {3,4,544}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对称差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#&gt;&gt;{544, 1, 3}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a.update("take")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 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#&gt;&gt;{544, 1, 3, 'e', 'k', 't', 'a'}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print(544 in a)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#&gt;&gt;True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a.remove(544)		     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删除元素，若元素不存在，会出错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print(a)		    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 {1, 3, 'a', 'k', 't', 'e'}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{1,2,3}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 = {2,3}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 a &gt; b)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#&gt;&gt;True  b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的真子集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 a &gt;= b)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#&gt;&gt;True  b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的子集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 b &lt; a)		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#&gt;&gt;True  b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是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的真子集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62468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集合例题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395288" y="771525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输入一些单词，统计不重复的单词一共有多少个。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输入样例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: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about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take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about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zoo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take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输出样例：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cs"/>
              </a:rPr>
              <a:t>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标题 1"/>
          <p:cNvSpPr>
            <a:spLocks noGrp="1"/>
          </p:cNvSpPr>
          <p:nvPr>
            <p:ph type="title"/>
          </p:nvPr>
        </p:nvSpPr>
        <p:spPr>
          <a:xfrm>
            <a:off x="328613" y="20638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集合例题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66563" name="内容占位符 2"/>
          <p:cNvSpPr>
            <a:spLocks noGrp="1"/>
          </p:cNvSpPr>
          <p:nvPr>
            <p:ph idx="1"/>
          </p:nvPr>
        </p:nvSpPr>
        <p:spPr>
          <a:xfrm>
            <a:off x="328930" y="699770"/>
            <a:ext cx="8567420" cy="3974465"/>
          </a:xfrm>
        </p:spPr>
        <p:txBody>
          <a:bodyPr vert="horz" wrap="square" lIns="91440" tIns="45720" rIns="91440" bIns="45720" anchor="t" anchorCtr="0"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words = set([])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while True: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wd = input("请输入单词：")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wd == '-1':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break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not wd in words: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words.add(wd)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print(len(words))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kern="1200" dirty="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用列表做，比用集合慢很多很多！单词达到</a:t>
            </a:r>
            <a:r>
              <a:rPr lang="en-US" altLang="zh-CN" sz="1800" b="1" kern="1200" dirty="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10</a:t>
            </a:r>
            <a:r>
              <a:rPr lang="zh-CN" altLang="en-US" sz="1800" b="1" kern="1200" dirty="0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万，就会非常明显</a:t>
            </a:r>
            <a:r>
              <a:rPr lang="zh-CN" altLang="en-US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。</a:t>
            </a:r>
            <a:endParaRPr lang="zh-CN" altLang="en-US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kern="12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作业：编写程序进行验证！</a:t>
            </a:r>
            <a:endParaRPr lang="zh-CN" altLang="en-US" sz="1800" b="1" kern="1200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6564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宋体" panose="02010600030101010101" pitchFamily="2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0825" y="915988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['School'] = "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Pku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"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添加键为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'School'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的元素，其值为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Pku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#&gt;&gt;{128: 37, (1, 2): [4, 5], 'Jack': 18, 'Mike': 'ok', 'School': '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Pku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del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['Mike']  	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删除键为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'Mike'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#&gt;&gt;{128: 37, (1, 2): [4, 5], 'Jack': 18, 'School': '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Pku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scope={}		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空字典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scope['a'] = 3	   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添加元素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'a':3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scope['b'] = 4      	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添加元素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'b':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4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0998" y="197203"/>
            <a:ext cx="4034501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多学一招</a:t>
            </a:r>
            <a:endParaRPr lang="zh-CN" altLang="en-US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433387" y="990600"/>
            <a:ext cx="8425799" cy="130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列表、元组、字典和集合都是</a:t>
            </a:r>
            <a:r>
              <a:rPr lang="en-US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中的组合数据类型，它们都拥有不同的特</a:t>
            </a:r>
            <a:r>
              <a:rPr lang="zh-CN" altLang="zh-CN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zh-CN" altLang="en-US" sz="3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" y="2427605"/>
            <a:ext cx="7444105" cy="192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s://timgsa.baidu.com/timg?image&amp;quality=80&amp;size=b10000_10000&amp;sec=1562219597&amp;di=4cd7fcbd26c70f5799a636c88e11022e&amp;src=http://f1.c.hjfile.cn/cms/upload/201308/201308301110006507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/>
          <a:stretch>
            <a:fillRect/>
          </a:stretch>
        </p:blipFill>
        <p:spPr bwMode="auto">
          <a:xfrm>
            <a:off x="6155401" y="2355619"/>
            <a:ext cx="1745183" cy="25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0998" y="197203"/>
            <a:ext cx="4034501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：生词本</a:t>
            </a:r>
            <a:endParaRPr lang="zh-CN" altLang="en-US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433387" y="990600"/>
            <a:ext cx="8425799" cy="191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背单词是英语学习中最基础的一环，不少学生在背诵单词的过程中会整理自己的生词本，以不断拓展自己的词汇量。</a:t>
            </a:r>
            <a:endParaRPr lang="zh-CN" altLang="en-US" sz="3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0998" y="197203"/>
            <a:ext cx="4034501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：生词本</a:t>
            </a:r>
            <a:endParaRPr lang="zh-CN" altLang="en-US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Picture 4" descr="https://timgsa.baidu.com/timg?image&amp;quality=80&amp;size=b9999_10000&amp;sec=1564467241655&amp;di=7ac2c647613067b4660829045168b4a3&amp;imgtype=0&amp;src=http%3A%2F%2Fku.90sjimg.com%2Felement_origin_min_pic%2F00%2F93%2F00%2F1456f24b6fb9ebc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t="9142" r="20624" b="10401"/>
          <a:stretch>
            <a:fillRect/>
          </a:stretch>
        </p:blipFill>
        <p:spPr bwMode="auto">
          <a:xfrm>
            <a:off x="7113756" y="1852985"/>
            <a:ext cx="763373" cy="105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567499" y="1863221"/>
            <a:ext cx="6301551" cy="1899113"/>
          </a:xfrm>
          <a:prstGeom prst="rect">
            <a:avLst/>
          </a:prstGeom>
          <a:noFill/>
          <a:ln w="28575">
            <a:solidFill>
              <a:srgbClr val="1353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1728953" y="2113355"/>
            <a:ext cx="5384803" cy="142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本实例要求编写生词本程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，该程序具有查看生词列表、背单词、添加新单词、删除单词和清空生词本的功能。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矩形 2"/>
          <p:cNvSpPr>
            <a:spLocks noChangeArrowheads="1"/>
          </p:cNvSpPr>
          <p:nvPr/>
        </p:nvSpPr>
        <p:spPr bwMode="auto">
          <a:xfrm>
            <a:off x="442913" y="1153926"/>
            <a:ext cx="8258175" cy="251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1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本章主要介绍了</a:t>
            </a:r>
            <a:r>
              <a:rPr lang="en-US" altLang="zh-CN" sz="21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21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中的字典与集合，包括</a:t>
            </a:r>
            <a:r>
              <a:rPr lang="zh-CN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字典的创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zh-CN" altLang="en-US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zh-CN" sz="2100" dirty="0" smtClean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</a:t>
            </a:r>
            <a:r>
              <a:rPr lang="zh-CN" altLang="en-US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元素</a:t>
            </a:r>
            <a:r>
              <a:rPr lang="zh-CN" altLang="zh-CN" sz="2100" dirty="0" smtClean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本操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zh-CN" altLang="en-US" sz="2100" dirty="0" smtClean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合的创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zh-CN" altLang="en-US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zh-CN" sz="2100" dirty="0" smtClean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基本操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</a:t>
            </a:r>
            <a:r>
              <a:rPr lang="zh-CN" altLang="en-US" sz="2100" dirty="0" smtClean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</a:t>
            </a:r>
            <a:r>
              <a:rPr lang="zh-CN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作符</a:t>
            </a:r>
            <a:r>
              <a:rPr lang="zh-CN" altLang="zh-CN" sz="2100" dirty="0" smtClean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100" dirty="0" smtClean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1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1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通过本章的学习，希望读者能够熟练使用字典和集合存储数据，为后续的开发打好基础。</a:t>
            </a:r>
            <a:endParaRPr lang="zh-CN" altLang="en-US" sz="21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871186" y="197167"/>
            <a:ext cx="4544378" cy="55308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3000" dirty="0">
                <a:solidFill>
                  <a:srgbClr val="1353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本章小结</a:t>
            </a:r>
            <a:endParaRPr lang="zh-CN" altLang="zh-CN" sz="3000" dirty="0">
              <a:solidFill>
                <a:srgbClr val="1353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xfrm>
            <a:off x="250825" y="915988"/>
            <a:ext cx="8567738" cy="3468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print(scope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        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#&gt;&gt;{'a': 3, 'b': 4}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print('b'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scope)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#&gt;&gt;True 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判断是否有元素键为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'b'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scope['k'] =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scope.get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('k',0)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+ 1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#get(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key,v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 :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如果键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key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存在，则返回键为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key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的元素的值，否则返回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v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print(scope['k'])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scope['k'] =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scope.get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('k',0) + 1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print(scope['k'])   	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#&gt;&gt;2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xfrm>
            <a:off x="395288" y="0"/>
            <a:ext cx="8358187" cy="795338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字典的键不可重复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395288" y="771525"/>
            <a:ext cx="8567737" cy="3468688"/>
          </a:xfrm>
        </p:spPr>
        <p:txBody>
          <a:bodyPr vert="horz" wrap="square" lIns="91440" tIns="45720" rIns="91440" bIns="45720" anchor="t" anchorCtr="0"/>
          <a:p>
            <a:pPr>
              <a:buFont typeface="Wingdings" panose="05000000000000000000" pitchFamily="2" charset="2"/>
              <a:buChar char="Ø"/>
            </a:pPr>
            <a:r>
              <a:rPr lang="zh-CN" altLang="en-US" sz="1800" kern="1200" dirty="0">
                <a:solidFill>
                  <a:srgbClr val="7030A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字典的键不可重复，指的是字典的键的内容不能一样</a:t>
            </a:r>
            <a:endParaRPr lang="en-US" altLang="zh-CN" sz="1800" kern="1200" dirty="0">
              <a:solidFill>
                <a:srgbClr val="7030A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a = (1,2,3)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 = (1,2,3)	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d = {a:60,b:70,(1,2,3):80, (1,2,3):50}</a:t>
            </a:r>
            <a:endParaRPr lang="en-US" altLang="zh-CN" sz="1800" b="1" kern="1200" dirty="0">
              <a:solidFill>
                <a:schemeClr val="tx1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#d</a:t>
            </a:r>
            <a:r>
              <a:rPr lang="zh-CN" altLang="en-US" sz="1800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中实际上只有一个元素</a:t>
            </a:r>
            <a:endParaRPr lang="en-US" altLang="zh-CN" sz="1800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print(d[a])	 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#&gt;&gt;50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print(d[b])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#&gt;&gt;50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print(d[(1,2,3)])	 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#&gt;&gt;50</a:t>
            </a:r>
            <a:endParaRPr lang="en-US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x in d.keys():</a:t>
            </a:r>
            <a:b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</a:b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print(x) 	</a:t>
            </a:r>
            <a:r>
              <a:rPr lang="en-US" altLang="zh-CN" sz="1800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此循环只输出一个</a:t>
            </a:r>
            <a:r>
              <a:rPr lang="en-US" altLang="zh-CN" sz="1800" kern="1200" dirty="0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(1, 2, 3)</a:t>
            </a:r>
            <a:endParaRPr lang="en-US" altLang="zh-CN" sz="1800" kern="1200" dirty="0">
              <a:solidFill>
                <a:srgbClr val="00B050"/>
              </a:solidFill>
              <a:latin typeface="Courier New" panose="02070309020205020404" pitchFamily="49" charset="0"/>
              <a:ea typeface="Courier New" panose="02070309020205020404" pitchFamily="49" charset="0"/>
              <a:cs typeface="+mn-cs"/>
            </a:endParaRPr>
          </a:p>
        </p:txBody>
      </p:sp>
      <p:sp>
        <p:nvSpPr>
          <p:cNvPr id="21508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4705" y="2644140"/>
            <a:ext cx="140335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字典的构造</a:t>
            </a:r>
            <a:endParaRPr lang="zh-CN" altLang="en-US" sz="28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noFill/>
          <a:ln>
            <a:noFill/>
          </a:ln>
        </p:spPr>
        <p:txBody>
          <a:bodyPr anchor="ctr" anchorCtr="0"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zh-CN" altLang="en-US" sz="1200" kern="1200" dirty="0">
                <a:solidFill>
                  <a:srgbClr val="898989"/>
                </a:solidFill>
                <a:latin typeface="+mn-lt"/>
                <a:ea typeface="黑体" panose="02010609060101010101" pitchFamily="49" charset="-122"/>
                <a:cs typeface="+mn-cs"/>
              </a:rPr>
            </a:fld>
            <a:endParaRPr lang="zh-CN" altLang="en-US" sz="1200" kern="1200" dirty="0">
              <a:solidFill>
                <a:srgbClr val="898989"/>
              </a:solidFill>
              <a:latin typeface="+mn-lt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604" name="Rectangle 5"/>
          <p:cNvSpPr>
            <a:spLocks noGrp="1"/>
          </p:cNvSpPr>
          <p:nvPr>
            <p:ph idx="1"/>
          </p:nvPr>
        </p:nvSpPr>
        <p:spPr>
          <a:xfrm>
            <a:off x="366713" y="992188"/>
            <a:ext cx="8510587" cy="1477962"/>
          </a:xfrm>
          <a:solidFill>
            <a:srgbClr val="FFFFFF">
              <a:alpha val="100000"/>
            </a:srgbClr>
          </a:solidFill>
        </p:spPr>
        <p:txBody>
          <a:bodyPr vert="horz" wrap="none" lIns="91440" tIns="45720" rIns="91440" bIns="45720" anchor="ctr" anchorCtr="0">
            <a:spAutoFit/>
          </a:bodyPr>
          <a:p>
            <a:pPr marL="0" indent="0">
              <a:spcBef>
                <a:spcPct val="0"/>
              </a:spcBef>
              <a:buFontTx/>
              <a:buNone/>
            </a:pPr>
            <a: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items = [('name','Gumby'),('age',42)]</a:t>
            </a:r>
            <a:b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</a:br>
            <a: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d = dict(items)</a:t>
            </a:r>
            <a:b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</a:br>
            <a: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print(d)</a:t>
            </a: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#&gt;&gt;{'name': 'Gumby', 'age': 42}</a:t>
            </a:r>
            <a:br>
              <a:rPr lang="zh-CN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</a:br>
            <a: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d = dict(name='Gumby',age=42,height=1.76)</a:t>
            </a:r>
            <a:b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</a:br>
            <a:r>
              <a:rPr lang="zh-CN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print(d)</a:t>
            </a:r>
            <a:r>
              <a:rPr lang="en-US" altLang="zh-CN" sz="1800" b="1" kern="1200" dirty="0">
                <a:solidFill>
                  <a:schemeClr val="tx1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	</a:t>
            </a:r>
            <a:r>
              <a:rPr lang="en-US" altLang="zh-CN" sz="1800" b="1" kern="120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+mn-cs"/>
              </a:rPr>
              <a:t>#&gt;&gt;{'height': 1.76, 'name': 'Gumby', 'age': 42}</a:t>
            </a:r>
            <a:endParaRPr lang="zh-CN" altLang="zh-CN" sz="1800" b="1" kern="1200" dirty="0">
              <a:solidFill>
                <a:srgbClr val="00B050"/>
              </a:solidFill>
              <a:latin typeface="Courier New" panose="02070309020205020404" pitchFamily="49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1" name="标题 1"/>
          <p:cNvSpPr>
            <a:spLocks noGrp="1"/>
          </p:cNvSpPr>
          <p:nvPr>
            <p:ph type="ctrTitle"/>
          </p:nvPr>
        </p:nvSpPr>
        <p:spPr>
          <a:xfrm>
            <a:off x="107950" y="1708150"/>
            <a:ext cx="2735263" cy="1103313"/>
          </a:xfrm>
        </p:spPr>
        <p:txBody>
          <a:bodyPr vert="horz" wrap="square" lIns="91440" tIns="45720" rIns="91440" bIns="45720" anchor="ctr" anchorCtr="0"/>
          <a:p>
            <a:pPr>
              <a:buClrTx/>
              <a:buSzTx/>
              <a:buFontTx/>
            </a:pPr>
            <a:br>
              <a:rPr lang="en-US" altLang="zh-CN" sz="24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</a:br>
            <a:r>
              <a:rPr lang="zh-CN" altLang="en-US" sz="2400" kern="1200" dirty="0">
                <a:latin typeface="+mj-lt"/>
                <a:ea typeface="Malgun Gothic Semilight" panose="020B0502040204020203" pitchFamily="34" charset="-122"/>
                <a:cs typeface="Malgun Gothic Semilight" panose="020B0502040204020203" pitchFamily="34" charset="-122"/>
              </a:rPr>
              <a:t>字典相关函数</a:t>
            </a:r>
            <a:endParaRPr lang="zh-CN" altLang="en-US" sz="2400" kern="1200" dirty="0">
              <a:latin typeface="+mj-lt"/>
              <a:ea typeface="Malgun Gothic Semilight" panose="020B0502040204020203" pitchFamily="34" charset="-122"/>
              <a:cs typeface="Malgun Gothic Semilight" panose="020B0502040204020203" pitchFamily="34" charset="-122"/>
            </a:endParaRPr>
          </a:p>
        </p:txBody>
      </p:sp>
      <p:pic>
        <p:nvPicPr>
          <p:cNvPr id="2765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438" y="771525"/>
            <a:ext cx="6405562" cy="360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80" y="0"/>
            <a:ext cx="2249805" cy="337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0"/>
            <a:ext cx="2527935" cy="102425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6833</Words>
  <Application>WPS 演示</Application>
  <PresentationFormat>全屏显示(16:9)</PresentationFormat>
  <Paragraphs>466</Paragraphs>
  <Slides>53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黑体</vt:lpstr>
      <vt:lpstr>Times New Roman</vt:lpstr>
      <vt:lpstr>Malgun Gothic Semilight</vt:lpstr>
      <vt:lpstr>微软雅黑</vt:lpstr>
      <vt:lpstr>Calibri</vt:lpstr>
      <vt:lpstr>Courier New</vt:lpstr>
      <vt:lpstr>Arial Unicode MS</vt:lpstr>
      <vt:lpstr>楷体</vt:lpstr>
      <vt:lpstr>等线</vt:lpstr>
      <vt:lpstr>Office 主题</vt:lpstr>
      <vt:lpstr>Python 组合数据类型—— 字典和集合  </vt:lpstr>
      <vt:lpstr> 字典的基本概念</vt:lpstr>
      <vt:lpstr>字典</vt:lpstr>
      <vt:lpstr>字典</vt:lpstr>
      <vt:lpstr>字典</vt:lpstr>
      <vt:lpstr>字典</vt:lpstr>
      <vt:lpstr>字典的键不可重复</vt:lpstr>
      <vt:lpstr>字典的构造</vt:lpstr>
      <vt:lpstr> 字典相关函数</vt:lpstr>
      <vt:lpstr>字典的函数</vt:lpstr>
      <vt:lpstr>字典的函数</vt:lpstr>
      <vt:lpstr>字典的函数</vt:lpstr>
      <vt:lpstr>遍历字典</vt:lpstr>
      <vt:lpstr> 字典例题</vt:lpstr>
      <vt:lpstr>字典例题：统计单词频率</vt:lpstr>
      <vt:lpstr>PowerPoint 演示文稿</vt:lpstr>
      <vt:lpstr>字典例题：统计单词频率</vt:lpstr>
      <vt:lpstr>案例升级：统计一篇文章中单词频率</vt:lpstr>
      <vt:lpstr>案例升级：统计一篇文章中单词频率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中文分词</vt:lpstr>
      <vt:lpstr>PowerPoint 演示文稿</vt:lpstr>
      <vt:lpstr>                     pycharm</vt:lpstr>
      <vt:lpstr>PowerPoint 演示文稿</vt:lpstr>
      <vt:lpstr>PowerPoint 演示文稿</vt:lpstr>
      <vt:lpstr>PowerPoint 演示文稿</vt:lpstr>
      <vt:lpstr>PowerPoint 演示文稿</vt:lpstr>
      <vt:lpstr>中文分词</vt:lpstr>
      <vt:lpstr>中文分词</vt:lpstr>
      <vt:lpstr>PowerPoint 演示文稿</vt:lpstr>
      <vt:lpstr>PowerPoint 演示文稿</vt:lpstr>
      <vt:lpstr>PowerPoint 演示文稿</vt:lpstr>
      <vt:lpstr>PowerPoint 演示文稿</vt:lpstr>
      <vt:lpstr>集合(set)的概念和特点</vt:lpstr>
      <vt:lpstr>PowerPoint 演示文稿</vt:lpstr>
      <vt:lpstr>PowerPoint 演示文稿</vt:lpstr>
      <vt:lpstr>集合常用函数</vt:lpstr>
      <vt:lpstr>PowerPoint 演示文稿</vt:lpstr>
      <vt:lpstr>集合的构造</vt:lpstr>
      <vt:lpstr>集合运算</vt:lpstr>
      <vt:lpstr>集合示例程序</vt:lpstr>
      <vt:lpstr>集合运算</vt:lpstr>
      <vt:lpstr>集合示例程序</vt:lpstr>
      <vt:lpstr>集合例题</vt:lpstr>
      <vt:lpstr>集合例题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罗凌</cp:lastModifiedBy>
  <cp:revision>645</cp:revision>
  <dcterms:created xsi:type="dcterms:W3CDTF">2022-04-02T04:24:00Z</dcterms:created>
  <dcterms:modified xsi:type="dcterms:W3CDTF">2022-04-06T10:09:29Z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9B8A47B1198649F1B2E9B9843B2778E6</vt:lpwstr>
  </property>
  <property fmtid="{D5CDD505-2E9C-101B-9397-08002B2CF9AE}" pid="3" name="KSOProductBuildVer">
    <vt:lpwstr>2052-11.1.0.11365</vt:lpwstr>
  </property>
</Properties>
</file>